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0"/>
  </p:notesMasterIdLst>
  <p:sldIdLst>
    <p:sldId id="321" r:id="rId2"/>
    <p:sldId id="322" r:id="rId3"/>
    <p:sldId id="300" r:id="rId4"/>
    <p:sldId id="301" r:id="rId5"/>
    <p:sldId id="306" r:id="rId6"/>
    <p:sldId id="308" r:id="rId7"/>
    <p:sldId id="316" r:id="rId8"/>
    <p:sldId id="317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000FF"/>
    <a:srgbClr val="FFFFFF"/>
    <a:srgbClr val="005DA2"/>
    <a:srgbClr val="FF9933"/>
    <a:srgbClr val="3399FF"/>
    <a:srgbClr val="000000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13" autoAdjust="0"/>
    <p:restoredTop sz="89134" autoAdjust="0"/>
  </p:normalViewPr>
  <p:slideViewPr>
    <p:cSldViewPr>
      <p:cViewPr varScale="1">
        <p:scale>
          <a:sx n="78" d="100"/>
          <a:sy n="78" d="100"/>
        </p:scale>
        <p:origin x="153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D6405B-749D-4D35-960E-5588AC3E5A70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87FAD8-69FA-42BE-8E4F-B0963BCC85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46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1pPr>
            <a:lvl2pPr eaLnBrk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2pPr>
            <a:lvl3pPr eaLnBrk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3pPr>
            <a:lvl4pPr eaLnBrk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4pPr>
            <a:lvl5pPr eaLnBrk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9pPr>
          </a:lstStyle>
          <a:p>
            <a:pPr eaLnBrk="1"/>
            <a:fld id="{C6DF4FD6-F2DA-4423-8FBF-D52D73F85FF7}" type="slidenum">
              <a:rPr lang="en-US" altLang="ru-RU">
                <a:solidFill>
                  <a:srgbClr val="000000"/>
                </a:solidFill>
                <a:latin typeface="Times New Roman" panose="02020603050405020304" pitchFamily="18" charset="0"/>
              </a:rPr>
              <a:pPr eaLnBrk="1"/>
              <a:t>1</a:t>
            </a:fld>
            <a:endParaRPr lang="en-US" altLang="ru-RU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174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0013" y="763588"/>
            <a:ext cx="5030787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174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1192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1pPr>
            <a:lvl2pPr eaLnBrk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2pPr>
            <a:lvl3pPr eaLnBrk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3pPr>
            <a:lvl4pPr eaLnBrk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4pPr>
            <a:lvl5pPr eaLnBrk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9pPr>
          </a:lstStyle>
          <a:p>
            <a:pPr eaLnBrk="1"/>
            <a:fld id="{F80B8F9A-83EE-48F9-81CE-F69EDFC5C284}" type="slidenum">
              <a:rPr lang="en-US" altLang="ru-RU">
                <a:solidFill>
                  <a:srgbClr val="000000"/>
                </a:solidFill>
                <a:latin typeface="Times New Roman" panose="02020603050405020304" pitchFamily="18" charset="0"/>
              </a:rPr>
              <a:pPr eaLnBrk="1"/>
              <a:t>2</a:t>
            </a:fld>
            <a:endParaRPr lang="en-US" altLang="ru-RU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277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0013" y="763588"/>
            <a:ext cx="5030787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277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312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556932"/>
            <a:ext cx="8424088" cy="1260000"/>
          </a:xfrm>
        </p:spPr>
        <p:txBody>
          <a:bodyPr/>
          <a:lstStyle>
            <a:lvl1pPr>
              <a:defRPr sz="8000" b="0">
                <a:solidFill>
                  <a:schemeClr val="bg2">
                    <a:lumMod val="25000"/>
                  </a:schemeClr>
                </a:solidFill>
                <a:effectLst/>
                <a:latin typeface="Cassandra" pitchFamily="66" charset="0"/>
                <a:ea typeface="Arial Unicode MS" pitchFamily="34" charset="-128"/>
                <a:cs typeface="Arial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7180" y="3528591"/>
            <a:ext cx="6400800" cy="1260000"/>
          </a:xfrm>
        </p:spPr>
        <p:txBody>
          <a:bodyPr/>
          <a:lstStyle>
            <a:lvl1pPr marL="0" indent="0" algn="ctr">
              <a:buNone/>
              <a:defRPr sz="3600" i="1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7322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971550" y="296863"/>
            <a:ext cx="7920038" cy="90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971550" y="1631950"/>
            <a:ext cx="7920038" cy="442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000" kern="1200">
          <a:solidFill>
            <a:srgbClr val="4A452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000">
          <a:solidFill>
            <a:srgbClr val="4A452A"/>
          </a:solidFill>
          <a:latin typeface="Cassandra" pitchFamily="66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000">
          <a:solidFill>
            <a:srgbClr val="4A452A"/>
          </a:solidFill>
          <a:latin typeface="Cassandra" pitchFamily="66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000">
          <a:solidFill>
            <a:srgbClr val="4A452A"/>
          </a:solidFill>
          <a:latin typeface="Cassandra" pitchFamily="66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000">
          <a:solidFill>
            <a:srgbClr val="4A452A"/>
          </a:solidFill>
          <a:latin typeface="Cassandra" pitchFamily="66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rgbClr val="17375E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rgbClr val="17375E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rgbClr val="17375E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rgbClr val="17375E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 2" pitchFamily="18" charset="2"/>
        <a:buChar char="·"/>
        <a:defRPr sz="3200" kern="1200">
          <a:solidFill>
            <a:srgbClr val="4A452A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800" kern="1200">
          <a:solidFill>
            <a:srgbClr val="4A452A"/>
          </a:solidFill>
          <a:latin typeface="+mj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4A452A"/>
          </a:solidFill>
          <a:latin typeface="+mj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17375E"/>
          </a:solidFill>
          <a:latin typeface="Arial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17375E"/>
          </a:solidFill>
          <a:latin typeface="Arial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38" y="238125"/>
            <a:ext cx="8748712" cy="425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553652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503238" y="1160463"/>
            <a:ext cx="8299450" cy="424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1pPr>
            <a:lvl2pPr eaLnBrk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2pPr>
            <a:lvl3pPr eaLnBrk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3pPr>
            <a:lvl4pPr eaLnBrk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4pPr>
            <a:lvl5pPr eaLnBrk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9pPr>
          </a:lstStyle>
          <a:p>
            <a:pPr eaLnBrk="1">
              <a:lnSpc>
                <a:spcPct val="100000"/>
              </a:lnSpc>
              <a:spcBef>
                <a:spcPts val="1100"/>
              </a:spcBef>
            </a:pPr>
            <a:r>
              <a:rPr lang="ru-RU" altLang="ru-RU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altLang="ru-RU" sz="4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Читать – это ещё ничего не значит: что читать и как понимать читаемое – вот в чём главное дело.</a:t>
            </a:r>
          </a:p>
          <a:p>
            <a:pPr algn="r" eaLnBrk="1">
              <a:lnSpc>
                <a:spcPct val="100000"/>
              </a:lnSpc>
              <a:spcBef>
                <a:spcPts val="1100"/>
              </a:spcBef>
            </a:pPr>
            <a:r>
              <a:rPr lang="ru-RU" altLang="ru-RU" sz="4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 Д. Ушинский</a:t>
            </a:r>
          </a:p>
        </p:txBody>
      </p:sp>
    </p:spTree>
    <p:extLst>
      <p:ext uri="{BB962C8B-B14F-4D97-AF65-F5344CB8AC3E}">
        <p14:creationId xmlns:p14="http://schemas.microsoft.com/office/powerpoint/2010/main" val="32277179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67" name="Group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8703809"/>
              </p:ext>
            </p:extLst>
          </p:nvPr>
        </p:nvGraphicFramePr>
        <p:xfrm>
          <a:off x="251520" y="224644"/>
          <a:ext cx="7705725" cy="2087959"/>
        </p:xfrm>
        <a:graphic>
          <a:graphicData uri="http://schemas.openxmlformats.org/drawingml/2006/table">
            <a:tbl>
              <a:tblPr/>
              <a:tblGrid>
                <a:gridCol w="77057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08795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Одна из важнейших </a:t>
                      </a: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задач </a:t>
                      </a: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современной школы – формирование функционально грамотных людей.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Функциональная грамотность</a:t>
                      </a: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– способность человека вступать в отношения с внешней средой, быстро адаптироваться и функционировать в ней.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6151" name="Rectangle 17"/>
          <p:cNvSpPr>
            <a:spLocks noChangeArrowheads="1"/>
          </p:cNvSpPr>
          <p:nvPr/>
        </p:nvSpPr>
        <p:spPr bwMode="auto">
          <a:xfrm>
            <a:off x="1331640" y="2816932"/>
            <a:ext cx="7704137" cy="16192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000" b="1" dirty="0">
                <a:latin typeface="Times New Roman" pitchFamily="18" charset="0"/>
              </a:rPr>
              <a:t>Читательская грамотность</a:t>
            </a:r>
            <a:r>
              <a:rPr lang="ru-RU" sz="2000" dirty="0">
                <a:latin typeface="Times New Roman" pitchFamily="18" charset="0"/>
              </a:rPr>
              <a:t> – способность человека понимать и использовать письменные тексты, размышлять о них и заниматься чтением для того, чтобы достигать своих целей, расширять свои знания и возможности, участвовать в социальной жизни.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716" name="Group 44"/>
          <p:cNvGraphicFramePr>
            <a:graphicFrameLocks noGrp="1"/>
          </p:cNvGraphicFramePr>
          <p:nvPr/>
        </p:nvGraphicFramePr>
        <p:xfrm>
          <a:off x="647700" y="512763"/>
          <a:ext cx="8064500" cy="822960"/>
        </p:xfrm>
        <a:graphic>
          <a:graphicData uri="http://schemas.openxmlformats.org/drawingml/2006/table">
            <a:tbl>
              <a:tblPr/>
              <a:tblGrid>
                <a:gridCol w="80645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6953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Приёмы и методы формирования читательской грамотности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28715" name="Group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9465458"/>
              </p:ext>
            </p:extLst>
          </p:nvPr>
        </p:nvGraphicFramePr>
        <p:xfrm>
          <a:off x="359532" y="1592796"/>
          <a:ext cx="3743325" cy="1219200"/>
        </p:xfrm>
        <a:graphic>
          <a:graphicData uri="http://schemas.openxmlformats.org/drawingml/2006/table">
            <a:tbl>
              <a:tblPr/>
              <a:tblGrid>
                <a:gridCol w="37433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159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«Потерянные буквы</a:t>
                      </a: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Этот приём часто используем на уроках русского языка, проверяя знания словарных слов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71500" y="3032956"/>
            <a:ext cx="4860540" cy="92333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228600" algn="ctr"/>
            <a:r>
              <a:rPr lang="ru-RU" b="1" i="1" dirty="0"/>
              <a:t>«Шерлок».</a:t>
            </a:r>
            <a:r>
              <a:rPr lang="ru-RU" dirty="0"/>
              <a:t>  </a:t>
            </a:r>
          </a:p>
          <a:p>
            <a:pPr indent="228600"/>
            <a:r>
              <a:rPr lang="ru-RU" dirty="0" smtClean="0">
                <a:latin typeface="Times New Roman" pitchFamily="18" charset="0"/>
              </a:rPr>
              <a:t>Благодаря </a:t>
            </a:r>
            <a:r>
              <a:rPr lang="ru-RU" dirty="0">
                <a:latin typeface="Times New Roman" pitchFamily="18" charset="0"/>
              </a:rPr>
              <a:t>«Шерлоку» увеличивается угол обзора зрения. И скорость чтения.</a:t>
            </a: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4247964" y="1448780"/>
            <a:ext cx="4536120" cy="1477328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228600" algn="ctr"/>
            <a:r>
              <a:rPr lang="ru-RU" b="1" i="1" dirty="0" smtClean="0"/>
              <a:t>«Чтение с остановками»</a:t>
            </a:r>
            <a:endParaRPr lang="ru-RU" dirty="0" smtClean="0"/>
          </a:p>
          <a:p>
            <a:pPr indent="228600"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приём  способствует выработке у обучающихся внимательного отношения к точке зрения другого человека и  отказа от своей, если она оказалась неудачной.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5039544" y="3032956"/>
            <a:ext cx="4104456" cy="286232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 lIns="698280" rIns="539580" anchor="ctr">
            <a:spAutoFit/>
          </a:bodyPr>
          <a:lstStyle/>
          <a:p>
            <a:pPr indent="577850" algn="ctr"/>
            <a:endParaRPr lang="ru-RU" b="1" i="1" dirty="0"/>
          </a:p>
          <a:p>
            <a:pPr indent="577850" algn="ctr"/>
            <a:r>
              <a:rPr lang="ru-RU" b="1" i="1" dirty="0"/>
              <a:t>«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Птицы прилетели»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57785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Данное упражнение развивает умение читать выразительно и передавать голосом чувства и эмоции. С разной интонацией читаем пословицы, поговорки, скороговорки.</a:t>
            </a:r>
          </a:p>
          <a:p>
            <a:pPr indent="577850" eaLnBrk="0" hangingPunct="0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4" descr="IMG_20211110_20484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152636"/>
            <a:ext cx="5138002" cy="3600400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4" name="Picture 6" descr="IMG_20211110_204708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10175" y="1880828"/>
            <a:ext cx="3933825" cy="2947987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861" name="Group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0576586"/>
              </p:ext>
            </p:extLst>
          </p:nvPr>
        </p:nvGraphicFramePr>
        <p:xfrm>
          <a:off x="71500" y="80628"/>
          <a:ext cx="5260975" cy="2592288"/>
        </p:xfrm>
        <a:graphic>
          <a:graphicData uri="http://schemas.openxmlformats.org/drawingml/2006/table">
            <a:tbl>
              <a:tblPr/>
              <a:tblGrid>
                <a:gridCol w="52609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592288">
                <a:tc>
                  <a:txBody>
                    <a:bodyPr/>
                    <a:lstStyle/>
                    <a:p>
                      <a:pPr marL="0" marR="0" lvl="0" indent="2286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«</a:t>
                      </a:r>
                      <a:r>
                        <a:rPr kumimoji="0" lang="ru-RU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Письмо с дырками</a:t>
                      </a:r>
                      <a:r>
                        <a:rPr kumimoji="0" lang="ru-RU" sz="20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»</a:t>
                      </a:r>
                      <a:r>
                        <a:rPr kumimoji="0" lang="ru-RU" sz="20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endParaRPr kumimoji="0" lang="ru-RU" sz="20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2286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800" b="1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(И.А. Крылов «Стрекоза и муравей»)</a:t>
                      </a:r>
                    </a:p>
                    <a:p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Попрыгунья ______,</a:t>
                      </a:r>
                    </a:p>
                    <a:p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Лето_______ пропела.</a:t>
                      </a:r>
                    </a:p>
                    <a:p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Оглянуться не  ______ </a:t>
                      </a:r>
                    </a:p>
                    <a:p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Как  ______ катит в _______.</a:t>
                      </a:r>
                    </a:p>
                    <a:p>
                      <a:pPr marL="0" marR="0" lvl="0" indent="2286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852688" y="2744925"/>
            <a:ext cx="8147804" cy="284431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b="1" i="1" dirty="0"/>
              <a:t>«Пол-арбуза».</a:t>
            </a:r>
            <a:endParaRPr lang="ru-RU" dirty="0"/>
          </a:p>
          <a:p>
            <a:r>
              <a:rPr lang="ru-RU">
                <a:latin typeface="Times New Roman" pitchFamily="18" charset="0"/>
              </a:rPr>
              <a:t>Предлагаю  </a:t>
            </a:r>
            <a:r>
              <a:rPr lang="ru-RU" smtClean="0">
                <a:latin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</a:rPr>
              <a:t>ученикам провести  эксперимент со словами. Берём  книжку и непрозрачную линейку. Прикрываем  линейкой одну строчку в книге так, чтобы было видно только верхнюю часть слов. Задача: прочитать текст, видя только верхушки букв. Перемещаем  линейку выше и показываем  только нижнюю часть слов. Читаем. Для менее читаемых школьников можно предложить другой вариант игры. Изготовить карточки с простыми словами. А потом эти карточки разрезать  вдоль слов на две половины. Нужно правильно соединить две половинки. Далее данное упражнение усложняется, добавляется целые тексты.</a:t>
            </a:r>
          </a:p>
          <a:p>
            <a:pPr eaLnBrk="0" hangingPunct="0"/>
            <a:endParaRPr lang="ru-RU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4"/>
          <p:cNvSpPr>
            <a:spLocks noChangeArrowheads="1"/>
          </p:cNvSpPr>
          <p:nvPr/>
        </p:nvSpPr>
        <p:spPr bwMode="auto">
          <a:xfrm>
            <a:off x="755650" y="385197"/>
            <a:ext cx="7812088" cy="2677656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400" dirty="0"/>
              <a:t>     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творческий подход и разнообразные приёмы работы способствуют формированию активной читательской позиции современного школьника. Ребенок, которому легко читать, обязательно будет читать, читать без принуждения</a:t>
            </a:r>
            <a:r>
              <a:rPr lang="ru-RU" sz="2400" dirty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4"/>
          <p:cNvSpPr>
            <a:spLocks noChangeArrowheads="1"/>
          </p:cNvSpPr>
          <p:nvPr/>
        </p:nvSpPr>
        <p:spPr bwMode="auto">
          <a:xfrm>
            <a:off x="2447925" y="2060575"/>
            <a:ext cx="4629150" cy="5794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ru-RU" sz="3200" b="1"/>
              <a:t>Спасибо за внимание</a:t>
            </a:r>
            <a:r>
              <a:rPr lang="ru-RU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Тема Office">
      <a:majorFont>
        <a:latin typeface="Cassandra"/>
        <a:ea typeface=""/>
        <a:cs typeface="Arial"/>
      </a:majorFont>
      <a:minorFont>
        <a:latin typeface="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349</Words>
  <Application>Microsoft Office PowerPoint</Application>
  <PresentationFormat>Экран (4:3)</PresentationFormat>
  <Paragraphs>28</Paragraphs>
  <Slides>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7" baseType="lpstr">
      <vt:lpstr>Arial Unicode MS</vt:lpstr>
      <vt:lpstr>Arial</vt:lpstr>
      <vt:lpstr>Calibri</vt:lpstr>
      <vt:lpstr>Cassandra</vt:lpstr>
      <vt:lpstr>DejaVu Sans</vt:lpstr>
      <vt:lpstr>Times New Roman</vt:lpstr>
      <vt:lpstr>Wingdings</vt:lpstr>
      <vt:lpstr>Wingdings 2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MultiDVD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Home</dc:creator>
  <cp:lastModifiedBy>Комарова</cp:lastModifiedBy>
  <cp:revision>110</cp:revision>
  <dcterms:created xsi:type="dcterms:W3CDTF">2011-07-06T07:21:00Z</dcterms:created>
  <dcterms:modified xsi:type="dcterms:W3CDTF">2024-11-12T17:28:34Z</dcterms:modified>
</cp:coreProperties>
</file>